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99" r:id="rId3"/>
    <p:sldId id="295" r:id="rId4"/>
    <p:sldId id="308" r:id="rId5"/>
    <p:sldId id="309" r:id="rId6"/>
    <p:sldId id="310" r:id="rId7"/>
    <p:sldId id="296" r:id="rId8"/>
    <p:sldId id="297" r:id="rId9"/>
    <p:sldId id="298" r:id="rId10"/>
    <p:sldId id="305" r:id="rId11"/>
    <p:sldId id="307" r:id="rId12"/>
    <p:sldId id="303" r:id="rId13"/>
    <p:sldId id="304" r:id="rId14"/>
    <p:sldId id="300" r:id="rId15"/>
    <p:sldId id="301" r:id="rId16"/>
    <p:sldId id="302" r:id="rId17"/>
    <p:sldId id="29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0D0D"/>
    <a:srgbClr val="7F7F7F"/>
    <a:srgbClr val="A6A6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56"/>
    <p:restoredTop sz="82925"/>
  </p:normalViewPr>
  <p:slideViewPr>
    <p:cSldViewPr snapToGrid="0" snapToObjects="1">
      <p:cViewPr varScale="1">
        <p:scale>
          <a:sx n="105" d="100"/>
          <a:sy n="105" d="100"/>
        </p:scale>
        <p:origin x="6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tiff>
</file>

<file path=ppt/media/image10.png>
</file>

<file path=ppt/media/image11.tiff>
</file>

<file path=ppt/media/image12.tiff>
</file>

<file path=ppt/media/image13.tiff>
</file>

<file path=ppt/media/image14.tiff>
</file>

<file path=ppt/media/image15.tiff>
</file>

<file path=ppt/media/image16.tiff>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DE3DB1-E0B3-EC46-96F3-87D2B6A1991E}" type="datetimeFigureOut">
              <a:rPr lang="en-US" smtClean="0"/>
              <a:t>6/16/24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BC4561-E19D-D645-80EE-5092976EAD24}" type="slidenum">
              <a:rPr lang="en-US" smtClean="0"/>
              <a:t>‹#›</a:t>
            </a:fld>
            <a:endParaRPr lang="en-US"/>
          </a:p>
        </p:txBody>
      </p:sp>
    </p:spTree>
    <p:extLst>
      <p:ext uri="{BB962C8B-B14F-4D97-AF65-F5344CB8AC3E}">
        <p14:creationId xmlns:p14="http://schemas.microsoft.com/office/powerpoint/2010/main" val="1098845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CDBC4561-E19D-D645-80EE-5092976EAD24}" type="slidenum">
              <a:rPr lang="en-US" smtClean="0"/>
              <a:t>1</a:t>
            </a:fld>
            <a:endParaRPr lang="en-US"/>
          </a:p>
        </p:txBody>
      </p:sp>
    </p:spTree>
    <p:extLst>
      <p:ext uri="{BB962C8B-B14F-4D97-AF65-F5344CB8AC3E}">
        <p14:creationId xmlns:p14="http://schemas.microsoft.com/office/powerpoint/2010/main" val="104795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an amazon server room,</a:t>
            </a:r>
            <a:r>
              <a:rPr lang="en-US" baseline="0" dirty="0"/>
              <a:t> and </a:t>
            </a:r>
            <a:r>
              <a:rPr lang="en-US" dirty="0"/>
              <a:t>I think that it is helpful to remember that we</a:t>
            </a:r>
            <a:r>
              <a:rPr lang="en-US" baseline="0" dirty="0"/>
              <a:t> are talking about actual, physical things when we are talking about “the cloud” and “server clusters”.  Even though we don’t usually see these rooms, it is helpful to remember that the cloud is really just a huge number of networked computers.  Of course, it gets very complicated in how data are handled between and within all of these computers, but when it comes down to it, we really are talking about physical pieces of equipment.</a:t>
            </a:r>
            <a:endParaRPr lang="en-US" dirty="0"/>
          </a:p>
        </p:txBody>
      </p:sp>
      <p:sp>
        <p:nvSpPr>
          <p:cNvPr id="4" name="Slide Number Placeholder 3"/>
          <p:cNvSpPr>
            <a:spLocks noGrp="1"/>
          </p:cNvSpPr>
          <p:nvPr>
            <p:ph type="sldNum" sz="quarter" idx="10"/>
          </p:nvPr>
        </p:nvSpPr>
        <p:spPr/>
        <p:txBody>
          <a:bodyPr/>
          <a:lstStyle/>
          <a:p>
            <a:fld id="{CDBC4561-E19D-D645-80EE-5092976EAD24}" type="slidenum">
              <a:rPr lang="en-US" smtClean="0"/>
              <a:t>3</a:t>
            </a:fld>
            <a:endParaRPr lang="en-US"/>
          </a:p>
        </p:txBody>
      </p:sp>
    </p:spTree>
    <p:extLst>
      <p:ext uri="{BB962C8B-B14F-4D97-AF65-F5344CB8AC3E}">
        <p14:creationId xmlns:p14="http://schemas.microsoft.com/office/powerpoint/2010/main" val="423793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TON of terminology surrounding</a:t>
            </a:r>
            <a:r>
              <a:rPr lang="en-US" baseline="0" dirty="0"/>
              <a:t> servers and clusters and HPC, </a:t>
            </a:r>
            <a:r>
              <a:rPr lang="en-US" baseline="0" dirty="0" err="1"/>
              <a:t>etc</a:t>
            </a:r>
            <a:r>
              <a:rPr lang="is-IS" baseline="0" dirty="0"/>
              <a:t>…  I am going to try to focus on the terms that you will probably have to actually deal with if you are going to run metagenomic analysis on your own.  Here is a VERY BASIC diagram of a VERY SIMPLIFIED server architecture.  Basically, the nodes are like individual computers, and they each contain some number of CPUs (central processing units).  It used to be that one node = 1 CPU, but this is no longer the case.  W</a:t>
            </a:r>
            <a:r>
              <a:rPr lang="en-US" baseline="0" dirty="0" err="1"/>
              <a:t>i</a:t>
            </a:r>
            <a:r>
              <a:rPr lang="is-IS" baseline="0" dirty="0"/>
              <a:t>thin each CPU, there can be multiple “cores”. A ”core” can contain multiple threads, OR a ”job” (i.e., a computer task) can be “multi-threaded” across multiple cores, multiple CPUs, and even multiple nodes.  Many Universities have so-called “clusters”, which are basically a conglomeration of nodes (often of different sizes).  Another thing to consider is the amount of RAM available on a given node. Some applications require large amount of RAM on a single node, whereas others can be broken up across multiple, smaller nodes. </a:t>
            </a:r>
            <a:endParaRPr lang="en-US" dirty="0"/>
          </a:p>
        </p:txBody>
      </p:sp>
      <p:sp>
        <p:nvSpPr>
          <p:cNvPr id="4" name="Slide Number Placeholder 3"/>
          <p:cNvSpPr>
            <a:spLocks noGrp="1"/>
          </p:cNvSpPr>
          <p:nvPr>
            <p:ph type="sldNum" sz="quarter" idx="10"/>
          </p:nvPr>
        </p:nvSpPr>
        <p:spPr/>
        <p:txBody>
          <a:bodyPr/>
          <a:lstStyle/>
          <a:p>
            <a:fld id="{CDBC4561-E19D-D645-80EE-5092976EAD24}" type="slidenum">
              <a:rPr lang="en-US" smtClean="0"/>
              <a:t>7</a:t>
            </a:fld>
            <a:endParaRPr lang="en-US"/>
          </a:p>
        </p:txBody>
      </p:sp>
    </p:spTree>
    <p:extLst>
      <p:ext uri="{BB962C8B-B14F-4D97-AF65-F5344CB8AC3E}">
        <p14:creationId xmlns:p14="http://schemas.microsoft.com/office/powerpoint/2010/main" val="2022731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Amazon Web Services is</a:t>
            </a:r>
            <a:r>
              <a:rPr lang="en-US" baseline="0" dirty="0"/>
              <a:t> HUGE</a:t>
            </a:r>
            <a:r>
              <a:rPr lang="is-IS" baseline="0" dirty="0"/>
              <a:t>….it encompasses many, many different applications.  We are goign to just focus on the application that we will use today, called Amazon EC2.</a:t>
            </a:r>
            <a:endParaRPr lang="en-US" dirty="0"/>
          </a:p>
        </p:txBody>
      </p:sp>
      <p:sp>
        <p:nvSpPr>
          <p:cNvPr id="4" name="Slide Number Placeholder 3"/>
          <p:cNvSpPr>
            <a:spLocks noGrp="1"/>
          </p:cNvSpPr>
          <p:nvPr>
            <p:ph type="sldNum" sz="quarter" idx="10"/>
          </p:nvPr>
        </p:nvSpPr>
        <p:spPr/>
        <p:txBody>
          <a:bodyPr/>
          <a:lstStyle/>
          <a:p>
            <a:fld id="{CDBC4561-E19D-D645-80EE-5092976EAD24}" type="slidenum">
              <a:rPr lang="en-US" smtClean="0"/>
              <a:t>15</a:t>
            </a:fld>
            <a:endParaRPr lang="en-US"/>
          </a:p>
        </p:txBody>
      </p:sp>
    </p:spTree>
    <p:extLst>
      <p:ext uri="{BB962C8B-B14F-4D97-AF65-F5344CB8AC3E}">
        <p14:creationId xmlns:p14="http://schemas.microsoft.com/office/powerpoint/2010/main" val="12190860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Basically, we are using Amazon’s physical equipment to set up our own server, with our own software and programs</a:t>
            </a:r>
            <a:r>
              <a:rPr lang="en-US" baseline="0" dirty="0"/>
              <a:t> and data installed.</a:t>
            </a:r>
            <a:endParaRPr lang="en-US" dirty="0"/>
          </a:p>
        </p:txBody>
      </p:sp>
      <p:sp>
        <p:nvSpPr>
          <p:cNvPr id="4" name="Slide Number Placeholder 3"/>
          <p:cNvSpPr>
            <a:spLocks noGrp="1"/>
          </p:cNvSpPr>
          <p:nvPr>
            <p:ph type="sldNum" sz="quarter" idx="10"/>
          </p:nvPr>
        </p:nvSpPr>
        <p:spPr/>
        <p:txBody>
          <a:bodyPr/>
          <a:lstStyle/>
          <a:p>
            <a:fld id="{CDBC4561-E19D-D645-80EE-5092976EAD24}" type="slidenum">
              <a:rPr lang="en-US" smtClean="0"/>
              <a:t>16</a:t>
            </a:fld>
            <a:endParaRPr lang="en-US"/>
          </a:p>
        </p:txBody>
      </p:sp>
    </p:spTree>
    <p:extLst>
      <p:ext uri="{BB962C8B-B14F-4D97-AF65-F5344CB8AC3E}">
        <p14:creationId xmlns:p14="http://schemas.microsoft.com/office/powerpoint/2010/main" val="2001564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BC4561-E19D-D645-80EE-5092976EAD24}" type="slidenum">
              <a:rPr lang="en-US" smtClean="0"/>
              <a:t>17</a:t>
            </a:fld>
            <a:endParaRPr lang="en-US"/>
          </a:p>
        </p:txBody>
      </p:sp>
    </p:spTree>
    <p:extLst>
      <p:ext uri="{BB962C8B-B14F-4D97-AF65-F5344CB8AC3E}">
        <p14:creationId xmlns:p14="http://schemas.microsoft.com/office/powerpoint/2010/main" val="1791231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BF4C961-299A-4543-A662-1D1374541D72}" type="datetimeFigureOut">
              <a:rPr lang="en-US" smtClean="0"/>
              <a:t>6/16/24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2027680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F4C961-299A-4543-A662-1D1374541D72}" type="datetimeFigureOut">
              <a:rPr lang="en-US" smtClean="0"/>
              <a:t>6/16/24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488390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F4C961-299A-4543-A662-1D1374541D72}" type="datetimeFigureOut">
              <a:rPr lang="en-US" smtClean="0"/>
              <a:t>6/16/24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691811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F4C961-299A-4543-A662-1D1374541D72}" type="datetimeFigureOut">
              <a:rPr lang="en-US" smtClean="0"/>
              <a:t>6/16/24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813127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F4C961-299A-4543-A662-1D1374541D72}" type="datetimeFigureOut">
              <a:rPr lang="en-US" smtClean="0"/>
              <a:t>6/16/24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179245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BF4C961-299A-4543-A662-1D1374541D72}" type="datetimeFigureOut">
              <a:rPr lang="en-US" smtClean="0"/>
              <a:t>6/16/24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890467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BF4C961-299A-4543-A662-1D1374541D72}" type="datetimeFigureOut">
              <a:rPr lang="en-US" smtClean="0"/>
              <a:t>6/16/24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269282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BF4C961-299A-4543-A662-1D1374541D72}" type="datetimeFigureOut">
              <a:rPr lang="en-US" smtClean="0"/>
              <a:t>6/16/24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1086328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F4C961-299A-4543-A662-1D1374541D72}" type="datetimeFigureOut">
              <a:rPr lang="en-US" smtClean="0"/>
              <a:t>6/16/24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13519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F4C961-299A-4543-A662-1D1374541D72}" type="datetimeFigureOut">
              <a:rPr lang="en-US" smtClean="0"/>
              <a:t>6/16/24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1731428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F4C961-299A-4543-A662-1D1374541D72}" type="datetimeFigureOut">
              <a:rPr lang="en-US" smtClean="0"/>
              <a:t>6/16/24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5F40B9-689A-4946-8EFA-6C68036802F9}" type="slidenum">
              <a:rPr lang="en-US" smtClean="0"/>
              <a:t>‹#›</a:t>
            </a:fld>
            <a:endParaRPr lang="en-US"/>
          </a:p>
        </p:txBody>
      </p:sp>
    </p:spTree>
    <p:extLst>
      <p:ext uri="{BB962C8B-B14F-4D97-AF65-F5344CB8AC3E}">
        <p14:creationId xmlns:p14="http://schemas.microsoft.com/office/powerpoint/2010/main" val="1711550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F4C961-299A-4543-A662-1D1374541D72}" type="datetimeFigureOut">
              <a:rPr lang="en-US" smtClean="0"/>
              <a:t>6/16/24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5F40B9-689A-4946-8EFA-6C68036802F9}" type="slidenum">
              <a:rPr lang="en-US" smtClean="0"/>
              <a:t>‹#›</a:t>
            </a:fld>
            <a:endParaRPr lang="en-US"/>
          </a:p>
        </p:txBody>
      </p:sp>
    </p:spTree>
    <p:extLst>
      <p:ext uri="{BB962C8B-B14F-4D97-AF65-F5344CB8AC3E}">
        <p14:creationId xmlns:p14="http://schemas.microsoft.com/office/powerpoint/2010/main" val="11601732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microsoft.com/office/2007/relationships/hdphoto" Target="../media/hdphoto4.wdp"/><Relationship Id="rId13" Type="http://schemas.microsoft.com/office/2007/relationships/hdphoto" Target="../media/hdphoto8.wdp"/><Relationship Id="rId3" Type="http://schemas.openxmlformats.org/officeDocument/2006/relationships/image" Target="../media/image7.png"/><Relationship Id="rId7" Type="http://schemas.microsoft.com/office/2007/relationships/hdphoto" Target="../media/hdphoto3.wdp"/><Relationship Id="rId12"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microsoft.com/office/2007/relationships/hdphoto" Target="../media/hdphoto2.wdp"/><Relationship Id="rId11" Type="http://schemas.microsoft.com/office/2007/relationships/hdphoto" Target="../media/hdphoto7.wdp"/><Relationship Id="rId5" Type="http://schemas.openxmlformats.org/officeDocument/2006/relationships/image" Target="../media/image8.png"/><Relationship Id="rId15" Type="http://schemas.microsoft.com/office/2007/relationships/hdphoto" Target="../media/hdphoto9.wdp"/><Relationship Id="rId10" Type="http://schemas.microsoft.com/office/2007/relationships/hdphoto" Target="../media/hdphoto6.wdp"/><Relationship Id="rId4" Type="http://schemas.microsoft.com/office/2007/relationships/hdphoto" Target="../media/hdphoto1.wdp"/><Relationship Id="rId9" Type="http://schemas.microsoft.com/office/2007/relationships/hdphoto" Target="../media/hdphoto5.wdp"/><Relationship Id="rId1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1464" y="1122363"/>
            <a:ext cx="11677730" cy="2387600"/>
          </a:xfrm>
        </p:spPr>
        <p:txBody>
          <a:bodyPr>
            <a:normAutofit/>
          </a:bodyPr>
          <a:lstStyle/>
          <a:p>
            <a:r>
              <a:rPr lang="en-US" sz="6600" dirty="0">
                <a:solidFill>
                  <a:schemeClr val="bg1"/>
                </a:solidFill>
              </a:rPr>
              <a:t>Server/cluster/cloud terminology and introduction to HPC</a:t>
            </a:r>
          </a:p>
        </p:txBody>
      </p:sp>
      <p:sp>
        <p:nvSpPr>
          <p:cNvPr id="3" name="Subtitle 2"/>
          <p:cNvSpPr>
            <a:spLocks noGrp="1"/>
          </p:cNvSpPr>
          <p:nvPr>
            <p:ph type="subTitle" idx="1"/>
          </p:nvPr>
        </p:nvSpPr>
        <p:spPr>
          <a:xfrm>
            <a:off x="1228725" y="4429124"/>
            <a:ext cx="9858375" cy="828675"/>
          </a:xfrm>
        </p:spPr>
        <p:txBody>
          <a:bodyPr>
            <a:normAutofit/>
          </a:bodyPr>
          <a:lstStyle/>
          <a:p>
            <a:r>
              <a:rPr lang="en-US" sz="3200" i="1" dirty="0">
                <a:solidFill>
                  <a:schemeClr val="bg1"/>
                </a:solidFill>
              </a:rPr>
              <a:t>(AKA “My computer can’t handle all of this data”)</a:t>
            </a:r>
          </a:p>
        </p:txBody>
      </p:sp>
    </p:spTree>
    <p:extLst>
      <p:ext uri="{BB962C8B-B14F-4D97-AF65-F5344CB8AC3E}">
        <p14:creationId xmlns:p14="http://schemas.microsoft.com/office/powerpoint/2010/main" val="791970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0944" y="450492"/>
            <a:ext cx="10834736" cy="3163174"/>
          </a:xfrm>
        </p:spPr>
        <p:txBody>
          <a:bodyPr>
            <a:normAutofit/>
          </a:bodyPr>
          <a:lstStyle/>
          <a:p>
            <a:r>
              <a:rPr lang="en-US" dirty="0">
                <a:solidFill>
                  <a:schemeClr val="bg1"/>
                </a:solidFill>
              </a:rPr>
              <a:t>Major challenge:</a:t>
            </a:r>
            <a:br>
              <a:rPr lang="en-US" dirty="0">
                <a:solidFill>
                  <a:schemeClr val="bg1"/>
                </a:solidFill>
              </a:rPr>
            </a:br>
            <a:br>
              <a:rPr lang="en-US" dirty="0">
                <a:solidFill>
                  <a:schemeClr val="bg1"/>
                </a:solidFill>
              </a:rPr>
            </a:br>
            <a:r>
              <a:rPr lang="en-US" dirty="0">
                <a:solidFill>
                  <a:schemeClr val="bg1"/>
                </a:solidFill>
              </a:rPr>
              <a:t>Multiple users with multiple diverse jobs + LIMITED RESOURCES</a:t>
            </a:r>
          </a:p>
        </p:txBody>
      </p:sp>
      <p:sp>
        <p:nvSpPr>
          <p:cNvPr id="5" name="Rectangle 4">
            <a:extLst>
              <a:ext uri="{FF2B5EF4-FFF2-40B4-BE49-F238E27FC236}">
                <a16:creationId xmlns:a16="http://schemas.microsoft.com/office/drawing/2014/main" id="{AA8AA621-2FAA-5D4C-B1BF-A554BD2BB0EF}"/>
              </a:ext>
            </a:extLst>
          </p:cNvPr>
          <p:cNvSpPr/>
          <p:nvPr/>
        </p:nvSpPr>
        <p:spPr>
          <a:xfrm>
            <a:off x="5763216" y="3244334"/>
            <a:ext cx="665567" cy="369332"/>
          </a:xfrm>
          <a:prstGeom prst="rect">
            <a:avLst/>
          </a:prstGeom>
        </p:spPr>
        <p:txBody>
          <a:bodyPr wrap="none">
            <a:spAutoFit/>
          </a:bodyPr>
          <a:lstStyle/>
          <a:p>
            <a:r>
              <a:rPr lang="en-US" dirty="0">
                <a:solidFill>
                  <a:srgbClr val="000000"/>
                </a:solidFill>
                <a:latin typeface="Calibri" panose="020F0502020204030204" pitchFamily="34" charset="0"/>
              </a:rPr>
              <a:t>done</a:t>
            </a:r>
            <a:endParaRPr lang="en-US" dirty="0"/>
          </a:p>
        </p:txBody>
      </p:sp>
    </p:spTree>
    <p:extLst>
      <p:ext uri="{BB962C8B-B14F-4D97-AF65-F5344CB8AC3E}">
        <p14:creationId xmlns:p14="http://schemas.microsoft.com/office/powerpoint/2010/main" val="21471785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5848" y="168615"/>
            <a:ext cx="10834736" cy="3163174"/>
          </a:xfrm>
        </p:spPr>
        <p:txBody>
          <a:bodyPr>
            <a:normAutofit/>
          </a:bodyPr>
          <a:lstStyle/>
          <a:p>
            <a:r>
              <a:rPr lang="en-US" dirty="0">
                <a:solidFill>
                  <a:schemeClr val="bg1"/>
                </a:solidFill>
              </a:rPr>
              <a:t>Major challenge:</a:t>
            </a:r>
            <a:br>
              <a:rPr lang="en-US" dirty="0">
                <a:solidFill>
                  <a:schemeClr val="bg1"/>
                </a:solidFill>
              </a:rPr>
            </a:br>
            <a:br>
              <a:rPr lang="en-US" dirty="0">
                <a:solidFill>
                  <a:schemeClr val="bg1"/>
                </a:solidFill>
              </a:rPr>
            </a:br>
            <a:r>
              <a:rPr lang="en-US" dirty="0">
                <a:solidFill>
                  <a:schemeClr val="bg1"/>
                </a:solidFill>
              </a:rPr>
              <a:t>Multiple users with multiple diverse jobs + LIMITED RESOURCES</a:t>
            </a:r>
          </a:p>
        </p:txBody>
      </p:sp>
      <p:sp>
        <p:nvSpPr>
          <p:cNvPr id="5" name="Rectangle 4">
            <a:extLst>
              <a:ext uri="{FF2B5EF4-FFF2-40B4-BE49-F238E27FC236}">
                <a16:creationId xmlns:a16="http://schemas.microsoft.com/office/drawing/2014/main" id="{AA8AA621-2FAA-5D4C-B1BF-A554BD2BB0EF}"/>
              </a:ext>
            </a:extLst>
          </p:cNvPr>
          <p:cNvSpPr/>
          <p:nvPr/>
        </p:nvSpPr>
        <p:spPr>
          <a:xfrm>
            <a:off x="5763216" y="3244334"/>
            <a:ext cx="665567" cy="369332"/>
          </a:xfrm>
          <a:prstGeom prst="rect">
            <a:avLst/>
          </a:prstGeom>
        </p:spPr>
        <p:txBody>
          <a:bodyPr wrap="none">
            <a:spAutoFit/>
          </a:bodyPr>
          <a:lstStyle/>
          <a:p>
            <a:r>
              <a:rPr lang="en-US" dirty="0">
                <a:solidFill>
                  <a:srgbClr val="000000"/>
                </a:solidFill>
                <a:latin typeface="Calibri" panose="020F0502020204030204" pitchFamily="34" charset="0"/>
              </a:rPr>
              <a:t>done</a:t>
            </a:r>
            <a:endParaRPr lang="en-US" dirty="0"/>
          </a:p>
        </p:txBody>
      </p:sp>
      <p:sp>
        <p:nvSpPr>
          <p:cNvPr id="3" name="Down Arrow 2">
            <a:extLst>
              <a:ext uri="{FF2B5EF4-FFF2-40B4-BE49-F238E27FC236}">
                <a16:creationId xmlns:a16="http://schemas.microsoft.com/office/drawing/2014/main" id="{F82D5DE3-D10D-3E46-9B96-D078C42B6EE4}"/>
              </a:ext>
            </a:extLst>
          </p:cNvPr>
          <p:cNvSpPr/>
          <p:nvPr/>
        </p:nvSpPr>
        <p:spPr>
          <a:xfrm>
            <a:off x="5059680" y="3613666"/>
            <a:ext cx="829056" cy="12997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17B5CD3C-1F01-D947-9C59-D5625F57E1AF}"/>
              </a:ext>
            </a:extLst>
          </p:cNvPr>
          <p:cNvSpPr txBox="1">
            <a:spLocks/>
          </p:cNvSpPr>
          <p:nvPr/>
        </p:nvSpPr>
        <p:spPr>
          <a:xfrm>
            <a:off x="345848" y="4913376"/>
            <a:ext cx="11443816" cy="186346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rPr>
              <a:t>One solution == JOB SCHEDULERS (“the queue”)</a:t>
            </a:r>
          </a:p>
        </p:txBody>
      </p:sp>
    </p:spTree>
    <p:extLst>
      <p:ext uri="{BB962C8B-B14F-4D97-AF65-F5344CB8AC3E}">
        <p14:creationId xmlns:p14="http://schemas.microsoft.com/office/powerpoint/2010/main" val="1583211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648" y="267589"/>
            <a:ext cx="11728704" cy="1024763"/>
          </a:xfrm>
        </p:spPr>
        <p:txBody>
          <a:bodyPr/>
          <a:lstStyle/>
          <a:p>
            <a:r>
              <a:rPr lang="en-US" dirty="0">
                <a:solidFill>
                  <a:schemeClr val="bg1"/>
                </a:solidFill>
              </a:rPr>
              <a:t>How much “compute power” does my job require?</a:t>
            </a:r>
          </a:p>
        </p:txBody>
      </p:sp>
      <p:sp>
        <p:nvSpPr>
          <p:cNvPr id="4" name="Title 1">
            <a:extLst>
              <a:ext uri="{FF2B5EF4-FFF2-40B4-BE49-F238E27FC236}">
                <a16:creationId xmlns:a16="http://schemas.microsoft.com/office/drawing/2014/main" id="{814E2A95-7643-3A47-9727-E74DAF831A32}"/>
              </a:ext>
            </a:extLst>
          </p:cNvPr>
          <p:cNvSpPr txBox="1">
            <a:spLocks/>
          </p:cNvSpPr>
          <p:nvPr/>
        </p:nvSpPr>
        <p:spPr>
          <a:xfrm>
            <a:off x="231648" y="1572768"/>
            <a:ext cx="11728704" cy="468172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600"/>
              </a:spcBef>
              <a:spcAft>
                <a:spcPts val="600"/>
              </a:spcAft>
            </a:pPr>
            <a:r>
              <a:rPr lang="en-US" b="1" u="sng" dirty="0">
                <a:solidFill>
                  <a:schemeClr val="bg1"/>
                </a:solidFill>
              </a:rPr>
              <a:t>Considerations:</a:t>
            </a:r>
          </a:p>
          <a:p>
            <a:pPr>
              <a:spcBef>
                <a:spcPts val="600"/>
              </a:spcBef>
              <a:spcAft>
                <a:spcPts val="600"/>
              </a:spcAft>
            </a:pPr>
            <a:r>
              <a:rPr lang="en-US" sz="4000" dirty="0">
                <a:solidFill>
                  <a:schemeClr val="bg1"/>
                </a:solidFill>
              </a:rPr>
              <a:t>Runtime?</a:t>
            </a:r>
          </a:p>
          <a:p>
            <a:pPr>
              <a:spcBef>
                <a:spcPts val="600"/>
              </a:spcBef>
              <a:spcAft>
                <a:spcPts val="600"/>
              </a:spcAft>
            </a:pPr>
            <a:r>
              <a:rPr lang="en-US" sz="4000" dirty="0">
                <a:solidFill>
                  <a:schemeClr val="bg1"/>
                </a:solidFill>
              </a:rPr>
              <a:t>Parallelization? (of entire pipeline vs. components of pipeline)</a:t>
            </a:r>
          </a:p>
          <a:p>
            <a:pPr>
              <a:spcBef>
                <a:spcPts val="600"/>
              </a:spcBef>
              <a:spcAft>
                <a:spcPts val="600"/>
              </a:spcAft>
            </a:pPr>
            <a:r>
              <a:rPr lang="en-US" sz="4000" dirty="0">
                <a:solidFill>
                  <a:schemeClr val="bg1"/>
                </a:solidFill>
              </a:rPr>
              <a:t>Number of samples and linear vs. non-linear time?</a:t>
            </a:r>
            <a:endParaRPr lang="en-US" dirty="0">
              <a:solidFill>
                <a:schemeClr val="bg1"/>
              </a:solidFill>
            </a:endParaRPr>
          </a:p>
        </p:txBody>
      </p:sp>
    </p:spTree>
    <p:extLst>
      <p:ext uri="{BB962C8B-B14F-4D97-AF65-F5344CB8AC3E}">
        <p14:creationId xmlns:p14="http://schemas.microsoft.com/office/powerpoint/2010/main" val="1998740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a:solidFill>
                  <a:schemeClr val="bg1"/>
                </a:solidFill>
              </a:rPr>
              <a:t>We will re-visit these themes during the hands-on portion of the workshop</a:t>
            </a:r>
            <a:r>
              <a:rPr lang="is-IS" i="1" dirty="0">
                <a:solidFill>
                  <a:schemeClr val="bg1"/>
                </a:solidFill>
              </a:rPr>
              <a:t>…coming soon!</a:t>
            </a:r>
            <a:endParaRPr lang="en-US" i="1" dirty="0">
              <a:solidFill>
                <a:schemeClr val="bg1"/>
              </a:solidFill>
            </a:endParaRPr>
          </a:p>
        </p:txBody>
      </p:sp>
    </p:spTree>
    <p:extLst>
      <p:ext uri="{BB962C8B-B14F-4D97-AF65-F5344CB8AC3E}">
        <p14:creationId xmlns:p14="http://schemas.microsoft.com/office/powerpoint/2010/main" val="1646538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What </a:t>
            </a:r>
            <a:r>
              <a:rPr lang="en-US">
                <a:solidFill>
                  <a:schemeClr val="bg1"/>
                </a:solidFill>
              </a:rPr>
              <a:t>about Amazon (“The Cloud”)?</a:t>
            </a:r>
          </a:p>
        </p:txBody>
      </p:sp>
      <p:pic>
        <p:nvPicPr>
          <p:cNvPr id="4" name="Picture 3"/>
          <p:cNvPicPr>
            <a:picLocks noChangeAspect="1"/>
          </p:cNvPicPr>
          <p:nvPr/>
        </p:nvPicPr>
        <p:blipFill>
          <a:blip r:embed="rId2"/>
          <a:stretch>
            <a:fillRect/>
          </a:stretch>
        </p:blipFill>
        <p:spPr>
          <a:xfrm>
            <a:off x="633224" y="1876667"/>
            <a:ext cx="10925552" cy="4260661"/>
          </a:xfrm>
          <a:prstGeom prst="rect">
            <a:avLst/>
          </a:prstGeom>
        </p:spPr>
      </p:pic>
    </p:spTree>
    <p:extLst>
      <p:ext uri="{BB962C8B-B14F-4D97-AF65-F5344CB8AC3E}">
        <p14:creationId xmlns:p14="http://schemas.microsoft.com/office/powerpoint/2010/main" val="35509881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60108" y="73772"/>
            <a:ext cx="10083173" cy="6524406"/>
          </a:xfrm>
          <a:prstGeom prst="rect">
            <a:avLst/>
          </a:prstGeom>
        </p:spPr>
      </p:pic>
      <p:sp>
        <p:nvSpPr>
          <p:cNvPr id="3" name="Rectangle 2"/>
          <p:cNvSpPr/>
          <p:nvPr/>
        </p:nvSpPr>
        <p:spPr>
          <a:xfrm>
            <a:off x="0" y="6564629"/>
            <a:ext cx="5495992" cy="307777"/>
          </a:xfrm>
          <a:prstGeom prst="rect">
            <a:avLst/>
          </a:prstGeom>
        </p:spPr>
        <p:txBody>
          <a:bodyPr wrap="none">
            <a:spAutoFit/>
          </a:bodyPr>
          <a:lstStyle/>
          <a:p>
            <a:r>
              <a:rPr lang="en-US" sz="1400" dirty="0">
                <a:solidFill>
                  <a:schemeClr val="bg1"/>
                </a:solidFill>
              </a:rPr>
              <a:t>Image Source: http://</a:t>
            </a:r>
            <a:r>
              <a:rPr lang="en-US" sz="1400" dirty="0" err="1">
                <a:solidFill>
                  <a:schemeClr val="bg1"/>
                </a:solidFill>
              </a:rPr>
              <a:t>www.conceptdraw.com</a:t>
            </a:r>
            <a:r>
              <a:rPr lang="en-US" sz="1400" dirty="0">
                <a:solidFill>
                  <a:schemeClr val="bg1"/>
                </a:solidFill>
              </a:rPr>
              <a:t>/How-To-Guide/aws-icons-2</a:t>
            </a:r>
          </a:p>
        </p:txBody>
      </p:sp>
      <p:sp>
        <p:nvSpPr>
          <p:cNvPr id="4" name="Rounded Rectangle 3"/>
          <p:cNvSpPr/>
          <p:nvPr/>
        </p:nvSpPr>
        <p:spPr>
          <a:xfrm>
            <a:off x="1060108" y="73772"/>
            <a:ext cx="2705980" cy="1259082"/>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8888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rotWithShape="1">
          <a:blip r:embed="rId3"/>
          <a:srcRect l="5986" t="-18531" r="6876" b="22147"/>
          <a:stretch/>
        </p:blipFill>
        <p:spPr>
          <a:xfrm>
            <a:off x="791705" y="-294469"/>
            <a:ext cx="10624088" cy="6610027"/>
          </a:xfrm>
          <a:prstGeom prst="rect">
            <a:avLst/>
          </a:prstGeom>
        </p:spPr>
      </p:pic>
    </p:spTree>
    <p:extLst>
      <p:ext uri="{BB962C8B-B14F-4D97-AF65-F5344CB8AC3E}">
        <p14:creationId xmlns:p14="http://schemas.microsoft.com/office/powerpoint/2010/main" val="17268455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pic>
        <p:nvPicPr>
          <p:cNvPr id="6" name="Picture 5"/>
          <p:cNvPicPr>
            <a:picLocks noChangeAspect="1"/>
          </p:cNvPicPr>
          <p:nvPr/>
        </p:nvPicPr>
        <p:blipFill rotWithShape="1">
          <a:blip r:embed="rId3"/>
          <a:srcRect t="7186" r="6160"/>
          <a:stretch/>
        </p:blipFill>
        <p:spPr>
          <a:xfrm>
            <a:off x="1704814" y="108487"/>
            <a:ext cx="8636996" cy="6406884"/>
          </a:xfrm>
          <a:prstGeom prst="rect">
            <a:avLst/>
          </a:prstGeom>
        </p:spPr>
      </p:pic>
      <p:sp>
        <p:nvSpPr>
          <p:cNvPr id="7" name="Rectangle 6"/>
          <p:cNvSpPr/>
          <p:nvPr/>
        </p:nvSpPr>
        <p:spPr>
          <a:xfrm>
            <a:off x="67734" y="6515371"/>
            <a:ext cx="10481734" cy="307777"/>
          </a:xfrm>
          <a:prstGeom prst="rect">
            <a:avLst/>
          </a:prstGeom>
        </p:spPr>
        <p:txBody>
          <a:bodyPr wrap="square">
            <a:spAutoFit/>
          </a:bodyPr>
          <a:lstStyle/>
          <a:p>
            <a:r>
              <a:rPr lang="en-US" sz="1400">
                <a:solidFill>
                  <a:schemeClr val="bg1"/>
                </a:solidFill>
              </a:rPr>
              <a:t>Image Source: https</a:t>
            </a:r>
            <a:r>
              <a:rPr lang="en-US" sz="1400" dirty="0">
                <a:solidFill>
                  <a:schemeClr val="bg1"/>
                </a:solidFill>
              </a:rPr>
              <a:t>://</a:t>
            </a:r>
            <a:r>
              <a:rPr lang="en-US" sz="1400" dirty="0" err="1">
                <a:solidFill>
                  <a:schemeClr val="bg1"/>
                </a:solidFill>
              </a:rPr>
              <a:t>www.slideshare.net</a:t>
            </a:r>
            <a:r>
              <a:rPr lang="en-US" sz="1400" dirty="0">
                <a:solidFill>
                  <a:schemeClr val="bg1"/>
                </a:solidFill>
              </a:rPr>
              <a:t>/</a:t>
            </a:r>
            <a:r>
              <a:rPr lang="en-US" sz="1400" dirty="0" err="1">
                <a:solidFill>
                  <a:schemeClr val="bg1"/>
                </a:solidFill>
              </a:rPr>
              <a:t>harishganesan</a:t>
            </a:r>
            <a:r>
              <a:rPr lang="en-US" sz="1400" dirty="0">
                <a:solidFill>
                  <a:schemeClr val="bg1"/>
                </a:solidFill>
              </a:rPr>
              <a:t>/architecture-mobile-cloud-computing-aws-ec2</a:t>
            </a:r>
          </a:p>
        </p:txBody>
      </p:sp>
    </p:spTree>
    <p:extLst>
      <p:ext uri="{BB962C8B-B14F-4D97-AF65-F5344CB8AC3E}">
        <p14:creationId xmlns:p14="http://schemas.microsoft.com/office/powerpoint/2010/main" val="2824237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First, the “basics”</a:t>
            </a:r>
            <a:r>
              <a:rPr lang="is-IS" dirty="0">
                <a:solidFill>
                  <a:schemeClr val="bg1"/>
                </a:solidFill>
              </a:rPr>
              <a:t>…</a:t>
            </a:r>
            <a:endParaRPr lang="en-US" dirty="0">
              <a:solidFill>
                <a:schemeClr val="bg1"/>
              </a:solidFill>
            </a:endParaRPr>
          </a:p>
        </p:txBody>
      </p:sp>
    </p:spTree>
    <p:extLst>
      <p:ext uri="{BB962C8B-B14F-4D97-AF65-F5344CB8AC3E}">
        <p14:creationId xmlns:p14="http://schemas.microsoft.com/office/powerpoint/2010/main" val="1663171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22529" y="54765"/>
            <a:ext cx="10746941" cy="6501236"/>
          </a:xfrm>
          <a:prstGeom prst="rect">
            <a:avLst/>
          </a:prstGeom>
        </p:spPr>
      </p:pic>
      <p:sp>
        <p:nvSpPr>
          <p:cNvPr id="4" name="Title 3"/>
          <p:cNvSpPr>
            <a:spLocks noGrp="1"/>
          </p:cNvSpPr>
          <p:nvPr>
            <p:ph type="title"/>
          </p:nvPr>
        </p:nvSpPr>
        <p:spPr/>
        <p:txBody>
          <a:bodyPr/>
          <a:lstStyle/>
          <a:p>
            <a:endParaRPr lang="en-US"/>
          </a:p>
        </p:txBody>
      </p:sp>
      <p:sp>
        <p:nvSpPr>
          <p:cNvPr id="5" name="Rectangle 4"/>
          <p:cNvSpPr/>
          <p:nvPr/>
        </p:nvSpPr>
        <p:spPr>
          <a:xfrm>
            <a:off x="-30997" y="6542797"/>
            <a:ext cx="12057681" cy="307777"/>
          </a:xfrm>
          <a:prstGeom prst="rect">
            <a:avLst/>
          </a:prstGeom>
        </p:spPr>
        <p:txBody>
          <a:bodyPr wrap="square">
            <a:spAutoFit/>
          </a:bodyPr>
          <a:lstStyle/>
          <a:p>
            <a:r>
              <a:rPr lang="en-US" sz="1400">
                <a:solidFill>
                  <a:schemeClr val="bg1"/>
                </a:solidFill>
              </a:rPr>
              <a:t>Image source: http</a:t>
            </a:r>
            <a:r>
              <a:rPr lang="en-US" sz="1400" dirty="0">
                <a:solidFill>
                  <a:schemeClr val="bg1"/>
                </a:solidFill>
              </a:rPr>
              <a:t>://</a:t>
            </a:r>
            <a:r>
              <a:rPr lang="en-US" sz="1400" dirty="0" err="1">
                <a:solidFill>
                  <a:schemeClr val="bg1"/>
                </a:solidFill>
              </a:rPr>
              <a:t>www.liquiditybook.com</a:t>
            </a:r>
            <a:r>
              <a:rPr lang="en-US" sz="1400" dirty="0">
                <a:solidFill>
                  <a:schemeClr val="bg1"/>
                </a:solidFill>
              </a:rPr>
              <a:t>/liquiditybook-completes-global-migration-to-amazon-web-services-data-centers/</a:t>
            </a:r>
          </a:p>
        </p:txBody>
      </p:sp>
    </p:spTree>
    <p:extLst>
      <p:ext uri="{BB962C8B-B14F-4D97-AF65-F5344CB8AC3E}">
        <p14:creationId xmlns:p14="http://schemas.microsoft.com/office/powerpoint/2010/main" val="346827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0AF1F-6CD4-C84F-A71E-C06721C1BBEB}"/>
              </a:ext>
            </a:extLst>
          </p:cNvPr>
          <p:cNvSpPr>
            <a:spLocks noGrp="1"/>
          </p:cNvSpPr>
          <p:nvPr>
            <p:ph type="title"/>
          </p:nvPr>
        </p:nvSpPr>
        <p:spPr/>
        <p:txBody>
          <a:bodyPr/>
          <a:lstStyle/>
          <a:p>
            <a:r>
              <a:rPr lang="en-US" dirty="0">
                <a:solidFill>
                  <a:schemeClr val="bg1"/>
                </a:solidFill>
              </a:rPr>
              <a:t>In reality…</a:t>
            </a:r>
          </a:p>
        </p:txBody>
      </p:sp>
      <p:pic>
        <p:nvPicPr>
          <p:cNvPr id="12" name="Picture 11" descr="A person standing on a podium&#10;&#10;Description automatically generated with low confidence">
            <a:extLst>
              <a:ext uri="{FF2B5EF4-FFF2-40B4-BE49-F238E27FC236}">
                <a16:creationId xmlns:a16="http://schemas.microsoft.com/office/drawing/2014/main" id="{0FEE7373-5DFA-674D-A4EB-1A8344EF9347}"/>
              </a:ext>
            </a:extLst>
          </p:cNvPr>
          <p:cNvPicPr>
            <a:picLocks noChangeAspect="1"/>
          </p:cNvPicPr>
          <p:nvPr/>
        </p:nvPicPr>
        <p:blipFill>
          <a:blip r:embed="rId2"/>
          <a:stretch>
            <a:fillRect/>
          </a:stretch>
        </p:blipFill>
        <p:spPr>
          <a:xfrm rot="5400000">
            <a:off x="3875678" y="909083"/>
            <a:ext cx="6719777" cy="5039833"/>
          </a:xfrm>
          <a:prstGeom prst="rect">
            <a:avLst/>
          </a:prstGeom>
        </p:spPr>
      </p:pic>
    </p:spTree>
    <p:extLst>
      <p:ext uri="{BB962C8B-B14F-4D97-AF65-F5344CB8AC3E}">
        <p14:creationId xmlns:p14="http://schemas.microsoft.com/office/powerpoint/2010/main" val="3918619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 step, tiled&#10;&#10;Description automatically generated">
            <a:extLst>
              <a:ext uri="{FF2B5EF4-FFF2-40B4-BE49-F238E27FC236}">
                <a16:creationId xmlns:a16="http://schemas.microsoft.com/office/drawing/2014/main" id="{D44A1D78-9765-E04D-A5A9-55D26BD7AF52}"/>
              </a:ext>
            </a:extLst>
          </p:cNvPr>
          <p:cNvPicPr>
            <a:picLocks noChangeAspect="1"/>
          </p:cNvPicPr>
          <p:nvPr/>
        </p:nvPicPr>
        <p:blipFill>
          <a:blip r:embed="rId2"/>
          <a:stretch>
            <a:fillRect/>
          </a:stretch>
        </p:blipFill>
        <p:spPr>
          <a:xfrm rot="5400000">
            <a:off x="636274" y="1241655"/>
            <a:ext cx="5582093" cy="4186570"/>
          </a:xfrm>
          <a:prstGeom prst="rect">
            <a:avLst/>
          </a:prstGeom>
        </p:spPr>
      </p:pic>
      <p:pic>
        <p:nvPicPr>
          <p:cNvPr id="10" name="Picture 9" descr="A white sink with a faucet&#10;&#10;Description automatically generated with low confidence">
            <a:extLst>
              <a:ext uri="{FF2B5EF4-FFF2-40B4-BE49-F238E27FC236}">
                <a16:creationId xmlns:a16="http://schemas.microsoft.com/office/drawing/2014/main" id="{9D833A54-E066-1146-AF7B-2FE838EBD0D3}"/>
              </a:ext>
            </a:extLst>
          </p:cNvPr>
          <p:cNvPicPr>
            <a:picLocks noChangeAspect="1"/>
          </p:cNvPicPr>
          <p:nvPr/>
        </p:nvPicPr>
        <p:blipFill>
          <a:blip r:embed="rId3"/>
          <a:stretch>
            <a:fillRect/>
          </a:stretch>
        </p:blipFill>
        <p:spPr>
          <a:xfrm rot="5400000">
            <a:off x="5973633" y="1241655"/>
            <a:ext cx="5582093" cy="4186570"/>
          </a:xfrm>
          <a:prstGeom prst="rect">
            <a:avLst/>
          </a:prstGeom>
        </p:spPr>
      </p:pic>
    </p:spTree>
    <p:extLst>
      <p:ext uri="{BB962C8B-B14F-4D97-AF65-F5344CB8AC3E}">
        <p14:creationId xmlns:p14="http://schemas.microsoft.com/office/powerpoint/2010/main" val="2561158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 indoor, computer, electronics&#10;&#10;Description automatically generated">
            <a:extLst>
              <a:ext uri="{FF2B5EF4-FFF2-40B4-BE49-F238E27FC236}">
                <a16:creationId xmlns:a16="http://schemas.microsoft.com/office/drawing/2014/main" id="{6AF63B38-8739-7443-85D5-D176A1D83551}"/>
              </a:ext>
            </a:extLst>
          </p:cNvPr>
          <p:cNvPicPr>
            <a:picLocks noChangeAspect="1"/>
          </p:cNvPicPr>
          <p:nvPr/>
        </p:nvPicPr>
        <p:blipFill>
          <a:blip r:embed="rId2"/>
          <a:stretch>
            <a:fillRect/>
          </a:stretch>
        </p:blipFill>
        <p:spPr>
          <a:xfrm rot="5400000">
            <a:off x="829976" y="1228126"/>
            <a:ext cx="5582093" cy="4186570"/>
          </a:xfrm>
          <a:prstGeom prst="rect">
            <a:avLst/>
          </a:prstGeom>
        </p:spPr>
      </p:pic>
      <p:pic>
        <p:nvPicPr>
          <p:cNvPr id="8" name="Picture 7" descr="A picture containing text, indoor, steel, stainless&#10;&#10;Description automatically generated">
            <a:extLst>
              <a:ext uri="{FF2B5EF4-FFF2-40B4-BE49-F238E27FC236}">
                <a16:creationId xmlns:a16="http://schemas.microsoft.com/office/drawing/2014/main" id="{EF48E8BB-249C-A24C-A4D0-732923FE6B2C}"/>
              </a:ext>
            </a:extLst>
          </p:cNvPr>
          <p:cNvPicPr>
            <a:picLocks noChangeAspect="1"/>
          </p:cNvPicPr>
          <p:nvPr/>
        </p:nvPicPr>
        <p:blipFill>
          <a:blip r:embed="rId3"/>
          <a:stretch>
            <a:fillRect/>
          </a:stretch>
        </p:blipFill>
        <p:spPr>
          <a:xfrm rot="5400000">
            <a:off x="5896730" y="1228126"/>
            <a:ext cx="5582093" cy="4186570"/>
          </a:xfrm>
          <a:prstGeom prst="rect">
            <a:avLst/>
          </a:prstGeom>
        </p:spPr>
      </p:pic>
    </p:spTree>
    <p:extLst>
      <p:ext uri="{BB962C8B-B14F-4D97-AF65-F5344CB8AC3E}">
        <p14:creationId xmlns:p14="http://schemas.microsoft.com/office/powerpoint/2010/main" val="23573010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1125" y="162504"/>
            <a:ext cx="10515600" cy="1325563"/>
          </a:xfrm>
        </p:spPr>
        <p:txBody>
          <a:bodyPr>
            <a:normAutofit/>
          </a:bodyPr>
          <a:lstStyle/>
          <a:p>
            <a:r>
              <a:rPr lang="en-US" dirty="0">
                <a:solidFill>
                  <a:schemeClr val="bg1"/>
                </a:solidFill>
              </a:rPr>
              <a:t>Nodes, servers, and cores! Oh my! </a:t>
            </a:r>
            <a:br>
              <a:rPr lang="en-US" dirty="0">
                <a:solidFill>
                  <a:schemeClr val="bg1"/>
                </a:solidFill>
              </a:rPr>
            </a:br>
            <a:r>
              <a:rPr lang="en-US" sz="2800" i="1" dirty="0">
                <a:solidFill>
                  <a:schemeClr val="bg1"/>
                </a:solidFill>
              </a:rPr>
              <a:t>(And clusters and CPU’s and jobs and threads and RAM and</a:t>
            </a:r>
            <a:r>
              <a:rPr lang="is-IS" sz="2800" i="1" dirty="0">
                <a:solidFill>
                  <a:schemeClr val="bg1"/>
                </a:solidFill>
              </a:rPr>
              <a:t>…)</a:t>
            </a:r>
            <a:endParaRPr lang="en-US" sz="2800" dirty="0">
              <a:solidFill>
                <a:schemeClr val="bg1"/>
              </a:solidFill>
            </a:endParaRPr>
          </a:p>
        </p:txBody>
      </p:sp>
      <p:grpSp>
        <p:nvGrpSpPr>
          <p:cNvPr id="33" name="Group 32"/>
          <p:cNvGrpSpPr/>
          <p:nvPr/>
        </p:nvGrpSpPr>
        <p:grpSpPr>
          <a:xfrm>
            <a:off x="860153" y="3936570"/>
            <a:ext cx="5990098" cy="2988033"/>
            <a:chOff x="860153" y="2037261"/>
            <a:chExt cx="10661980" cy="4964833"/>
          </a:xfrm>
        </p:grpSpPr>
        <p:pic>
          <p:nvPicPr>
            <p:cNvPr id="7" name="Picture 6"/>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860153" y="2040608"/>
              <a:ext cx="3091913" cy="4809642"/>
            </a:xfrm>
            <a:prstGeom prst="rect">
              <a:avLst/>
            </a:prstGeom>
          </p:spPr>
        </p:pic>
        <p:sp>
          <p:nvSpPr>
            <p:cNvPr id="4" name="Rounded Rectangle 3"/>
            <p:cNvSpPr/>
            <p:nvPr/>
          </p:nvSpPr>
          <p:spPr>
            <a:xfrm>
              <a:off x="1387259" y="2299077"/>
              <a:ext cx="1842038" cy="48320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NODE 1</a:t>
              </a:r>
            </a:p>
          </p:txBody>
        </p:sp>
        <p:pic>
          <p:nvPicPr>
            <p:cNvPr id="11" name="Picture 10"/>
            <p:cNvPicPr>
              <a:picLocks noChangeAspect="1"/>
            </p:cNvPicPr>
            <p:nvPr/>
          </p:nvPicPr>
          <p:blipFill>
            <a:blip r:embed="rId5">
              <a:extLst>
                <a:ext uri="{BEBA8EAE-BF5A-486C-A8C5-ECC9F3942E4B}">
                  <a14:imgProps xmlns:a14="http://schemas.microsoft.com/office/drawing/2010/main">
                    <a14:imgLayer r:embed="rId6">
                      <a14:imgEffect>
                        <a14:backgroundRemoval t="0" b="89744" l="9653" r="89961"/>
                      </a14:imgEffect>
                    </a14:imgLayer>
                  </a14:imgProps>
                </a:ext>
              </a:extLst>
            </a:blip>
            <a:stretch>
              <a:fillRect/>
            </a:stretch>
          </p:blipFill>
          <p:spPr>
            <a:xfrm>
              <a:off x="860153" y="3826113"/>
              <a:ext cx="3289300" cy="2476500"/>
            </a:xfrm>
            <a:prstGeom prst="rect">
              <a:avLst/>
            </a:prstGeom>
          </p:spPr>
        </p:pic>
        <p:sp>
          <p:nvSpPr>
            <p:cNvPr id="10" name="Rounded Rectangle 9"/>
            <p:cNvSpPr/>
            <p:nvPr/>
          </p:nvSpPr>
          <p:spPr>
            <a:xfrm>
              <a:off x="1853659" y="4048229"/>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CPU 1</a:t>
              </a:r>
            </a:p>
          </p:txBody>
        </p:sp>
        <p:sp>
          <p:nvSpPr>
            <p:cNvPr id="12" name="Rounded Rectangle 11"/>
            <p:cNvSpPr/>
            <p:nvPr/>
          </p:nvSpPr>
          <p:spPr>
            <a:xfrm>
              <a:off x="1460925" y="4418291"/>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a:solidFill>
                    <a:schemeClr val="bg1"/>
                  </a:solidFill>
                </a:rPr>
                <a:t>Core 1</a:t>
              </a:r>
              <a:endParaRPr lang="en-US" b="1" dirty="0">
                <a:solidFill>
                  <a:schemeClr val="bg1"/>
                </a:solidFill>
              </a:endParaRPr>
            </a:p>
          </p:txBody>
        </p:sp>
        <p:sp>
          <p:nvSpPr>
            <p:cNvPr id="13" name="Rounded Rectangle 12"/>
            <p:cNvSpPr/>
            <p:nvPr/>
          </p:nvSpPr>
          <p:spPr>
            <a:xfrm>
              <a:off x="2066700" y="4795628"/>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bg1"/>
                  </a:solidFill>
                </a:rPr>
                <a:t>Core 2</a:t>
              </a:r>
            </a:p>
          </p:txBody>
        </p:sp>
        <p:pic>
          <p:nvPicPr>
            <p:cNvPr id="14" name="Picture 13"/>
            <p:cNvPicPr>
              <a:picLocks noChangeAspect="1"/>
            </p:cNvPicPr>
            <p:nvPr/>
          </p:nvPicPr>
          <p:blipFill>
            <a:blip r:embed="rId3">
              <a:extLst>
                <a:ext uri="{BEBA8EAE-BF5A-486C-A8C5-ECC9F3942E4B}">
                  <a14:imgProps xmlns:a14="http://schemas.microsoft.com/office/drawing/2010/main">
                    <a14:imgLayer r:embed="rId7">
                      <a14:imgEffect>
                        <a14:backgroundRemoval t="0" b="100000" l="0" r="100000"/>
                      </a14:imgEffect>
                    </a14:imgLayer>
                  </a14:imgProps>
                </a:ext>
              </a:extLst>
            </a:blip>
            <a:stretch>
              <a:fillRect/>
            </a:stretch>
          </p:blipFill>
          <p:spPr>
            <a:xfrm>
              <a:off x="4540148" y="2037261"/>
              <a:ext cx="3091913" cy="4809642"/>
            </a:xfrm>
            <a:prstGeom prst="rect">
              <a:avLst/>
            </a:prstGeom>
          </p:spPr>
        </p:pic>
        <p:sp>
          <p:nvSpPr>
            <p:cNvPr id="15" name="Rounded Rectangle 14"/>
            <p:cNvSpPr/>
            <p:nvPr/>
          </p:nvSpPr>
          <p:spPr>
            <a:xfrm>
              <a:off x="5067253" y="2295729"/>
              <a:ext cx="1796217" cy="48655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NODE 2</a:t>
              </a:r>
            </a:p>
          </p:txBody>
        </p:sp>
        <p:pic>
          <p:nvPicPr>
            <p:cNvPr id="20" name="Picture 19"/>
            <p:cNvPicPr>
              <a:picLocks noChangeAspect="1"/>
            </p:cNvPicPr>
            <p:nvPr/>
          </p:nvPicPr>
          <p:blipFill>
            <a:blip r:embed="rId3">
              <a:extLst>
                <a:ext uri="{BEBA8EAE-BF5A-486C-A8C5-ECC9F3942E4B}">
                  <a14:imgProps xmlns:a14="http://schemas.microsoft.com/office/drawing/2010/main">
                    <a14:imgLayer r:embed="rId8">
                      <a14:imgEffect>
                        <a14:backgroundRemoval t="0" b="100000" l="0" r="100000"/>
                      </a14:imgEffect>
                    </a14:imgLayer>
                  </a14:imgProps>
                </a:ext>
              </a:extLst>
            </a:blip>
            <a:stretch>
              <a:fillRect/>
            </a:stretch>
          </p:blipFill>
          <p:spPr>
            <a:xfrm>
              <a:off x="8232833" y="2037261"/>
              <a:ext cx="3091913" cy="4809642"/>
            </a:xfrm>
            <a:prstGeom prst="rect">
              <a:avLst/>
            </a:prstGeom>
          </p:spPr>
        </p:pic>
        <p:sp>
          <p:nvSpPr>
            <p:cNvPr id="21" name="Rounded Rectangle 20"/>
            <p:cNvSpPr/>
            <p:nvPr/>
          </p:nvSpPr>
          <p:spPr>
            <a:xfrm>
              <a:off x="8759939" y="2295730"/>
              <a:ext cx="2055080" cy="45537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NODE 3</a:t>
              </a:r>
            </a:p>
          </p:txBody>
        </p:sp>
        <p:pic>
          <p:nvPicPr>
            <p:cNvPr id="22" name="Picture 21"/>
            <p:cNvPicPr>
              <a:picLocks noChangeAspect="1"/>
            </p:cNvPicPr>
            <p:nvPr/>
          </p:nvPicPr>
          <p:blipFill>
            <a:blip r:embed="rId5">
              <a:extLst>
                <a:ext uri="{BEBA8EAE-BF5A-486C-A8C5-ECC9F3942E4B}">
                  <a14:imgProps xmlns:a14="http://schemas.microsoft.com/office/drawing/2010/main">
                    <a14:imgLayer r:embed="rId9">
                      <a14:imgEffect>
                        <a14:backgroundRemoval t="0" b="89744" l="9653" r="89961"/>
                      </a14:imgEffect>
                    </a14:imgLayer>
                  </a14:imgProps>
                </a:ext>
              </a:extLst>
            </a:blip>
            <a:stretch>
              <a:fillRect/>
            </a:stretch>
          </p:blipFill>
          <p:spPr>
            <a:xfrm>
              <a:off x="8232833" y="3822766"/>
              <a:ext cx="3289300" cy="2476500"/>
            </a:xfrm>
            <a:prstGeom prst="rect">
              <a:avLst/>
            </a:prstGeom>
          </p:spPr>
        </p:pic>
        <p:sp>
          <p:nvSpPr>
            <p:cNvPr id="23" name="Rounded Rectangle 22"/>
            <p:cNvSpPr/>
            <p:nvPr/>
          </p:nvSpPr>
          <p:spPr>
            <a:xfrm>
              <a:off x="9226339" y="4044882"/>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CPU 1</a:t>
              </a:r>
            </a:p>
          </p:txBody>
        </p:sp>
        <p:sp>
          <p:nvSpPr>
            <p:cNvPr id="24" name="Rounded Rectangle 23"/>
            <p:cNvSpPr/>
            <p:nvPr/>
          </p:nvSpPr>
          <p:spPr>
            <a:xfrm>
              <a:off x="8833605" y="4414944"/>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bg1"/>
                  </a:solidFill>
                </a:rPr>
                <a:t>Core 1</a:t>
              </a:r>
            </a:p>
          </p:txBody>
        </p:sp>
        <p:sp>
          <p:nvSpPr>
            <p:cNvPr id="25" name="Rounded Rectangle 24"/>
            <p:cNvSpPr/>
            <p:nvPr/>
          </p:nvSpPr>
          <p:spPr>
            <a:xfrm>
              <a:off x="9439380" y="4792281"/>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bg1"/>
                  </a:solidFill>
                </a:rPr>
                <a:t>Core 2</a:t>
              </a:r>
            </a:p>
          </p:txBody>
        </p:sp>
        <p:pic>
          <p:nvPicPr>
            <p:cNvPr id="16" name="Picture 15"/>
            <p:cNvPicPr>
              <a:picLocks noChangeAspect="1"/>
            </p:cNvPicPr>
            <p:nvPr/>
          </p:nvPicPr>
          <p:blipFill>
            <a:blip r:embed="rId5">
              <a:extLst>
                <a:ext uri="{BEBA8EAE-BF5A-486C-A8C5-ECC9F3942E4B}">
                  <a14:imgProps xmlns:a14="http://schemas.microsoft.com/office/drawing/2010/main">
                    <a14:imgLayer r:embed="rId10">
                      <a14:imgEffect>
                        <a14:backgroundRemoval t="0" b="89744" l="9653" r="89961"/>
                      </a14:imgEffect>
                    </a14:imgLayer>
                  </a14:imgProps>
                </a:ext>
              </a:extLst>
            </a:blip>
            <a:stretch>
              <a:fillRect/>
            </a:stretch>
          </p:blipFill>
          <p:spPr>
            <a:xfrm>
              <a:off x="4649489" y="2806632"/>
              <a:ext cx="3289300" cy="2476500"/>
            </a:xfrm>
            <a:prstGeom prst="rect">
              <a:avLst/>
            </a:prstGeom>
          </p:spPr>
        </p:pic>
        <p:pic>
          <p:nvPicPr>
            <p:cNvPr id="26" name="Picture 25"/>
            <p:cNvPicPr>
              <a:picLocks noChangeAspect="1"/>
            </p:cNvPicPr>
            <p:nvPr/>
          </p:nvPicPr>
          <p:blipFill>
            <a:blip r:embed="rId5">
              <a:extLst>
                <a:ext uri="{BEBA8EAE-BF5A-486C-A8C5-ECC9F3942E4B}">
                  <a14:imgProps xmlns:a14="http://schemas.microsoft.com/office/drawing/2010/main">
                    <a14:imgLayer r:embed="rId11">
                      <a14:imgEffect>
                        <a14:backgroundRemoval t="0" b="89744" l="9653" r="89961"/>
                      </a14:imgEffect>
                    </a14:imgLayer>
                  </a14:imgProps>
                </a:ext>
              </a:extLst>
            </a:blip>
            <a:stretch>
              <a:fillRect/>
            </a:stretch>
          </p:blipFill>
          <p:spPr>
            <a:xfrm>
              <a:off x="4321821" y="4525594"/>
              <a:ext cx="3289300" cy="2476500"/>
            </a:xfrm>
            <a:prstGeom prst="rect">
              <a:avLst/>
            </a:prstGeom>
          </p:spPr>
        </p:pic>
        <p:sp>
          <p:nvSpPr>
            <p:cNvPr id="27" name="Rounded Rectangle 26"/>
            <p:cNvSpPr/>
            <p:nvPr/>
          </p:nvSpPr>
          <p:spPr>
            <a:xfrm>
              <a:off x="5667525" y="3021322"/>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CPU 1</a:t>
              </a:r>
            </a:p>
          </p:txBody>
        </p:sp>
        <p:sp>
          <p:nvSpPr>
            <p:cNvPr id="28" name="Rounded Rectangle 27"/>
            <p:cNvSpPr/>
            <p:nvPr/>
          </p:nvSpPr>
          <p:spPr>
            <a:xfrm>
              <a:off x="5274791" y="3391384"/>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a:solidFill>
                    <a:schemeClr val="bg1"/>
                  </a:solidFill>
                </a:rPr>
                <a:t>Core 1</a:t>
              </a:r>
              <a:endParaRPr lang="en-US" b="1" dirty="0">
                <a:solidFill>
                  <a:schemeClr val="bg1"/>
                </a:solidFill>
              </a:endParaRPr>
            </a:p>
          </p:txBody>
        </p:sp>
        <p:sp>
          <p:nvSpPr>
            <p:cNvPr id="29" name="Rounded Rectangle 28"/>
            <p:cNvSpPr/>
            <p:nvPr/>
          </p:nvSpPr>
          <p:spPr>
            <a:xfrm>
              <a:off x="5880566" y="3768721"/>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bg1"/>
                  </a:solidFill>
                </a:rPr>
                <a:t>Core 2</a:t>
              </a:r>
            </a:p>
          </p:txBody>
        </p:sp>
        <p:sp>
          <p:nvSpPr>
            <p:cNvPr id="30" name="Rounded Rectangle 29"/>
            <p:cNvSpPr/>
            <p:nvPr/>
          </p:nvSpPr>
          <p:spPr>
            <a:xfrm>
              <a:off x="5274791" y="4764768"/>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CPU 2</a:t>
              </a:r>
            </a:p>
          </p:txBody>
        </p:sp>
        <p:sp>
          <p:nvSpPr>
            <p:cNvPr id="31" name="Rounded Rectangle 30"/>
            <p:cNvSpPr/>
            <p:nvPr/>
          </p:nvSpPr>
          <p:spPr>
            <a:xfrm>
              <a:off x="4882057" y="5134830"/>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a:solidFill>
                    <a:schemeClr val="bg1"/>
                  </a:solidFill>
                </a:rPr>
                <a:t>Core 1</a:t>
              </a:r>
              <a:endParaRPr lang="en-US" b="1" dirty="0">
                <a:solidFill>
                  <a:schemeClr val="bg1"/>
                </a:solidFill>
              </a:endParaRPr>
            </a:p>
          </p:txBody>
        </p:sp>
        <p:sp>
          <p:nvSpPr>
            <p:cNvPr id="32" name="Rounded Rectangle 31"/>
            <p:cNvSpPr/>
            <p:nvPr/>
          </p:nvSpPr>
          <p:spPr>
            <a:xfrm>
              <a:off x="5487832" y="5512167"/>
              <a:ext cx="1596325" cy="45537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bg1"/>
                  </a:solidFill>
                </a:rPr>
                <a:t>Core 2</a:t>
              </a:r>
            </a:p>
          </p:txBody>
        </p:sp>
      </p:grpSp>
      <p:pic>
        <p:nvPicPr>
          <p:cNvPr id="35" name="Picture 34"/>
          <p:cNvPicPr>
            <a:picLocks noChangeAspect="1"/>
          </p:cNvPicPr>
          <p:nvPr/>
        </p:nvPicPr>
        <p:blipFill>
          <a:blip r:embed="rId12">
            <a:extLst>
              <a:ext uri="{BEBA8EAE-BF5A-486C-A8C5-ECC9F3942E4B}">
                <a14:imgProps xmlns:a14="http://schemas.microsoft.com/office/drawing/2010/main">
                  <a14:imgLayer r:embed="rId13">
                    <a14:imgEffect>
                      <a14:backgroundRemoval t="0" b="100000" l="0" r="100000"/>
                    </a14:imgEffect>
                  </a14:imgLayer>
                </a14:imgProps>
              </a:ext>
            </a:extLst>
          </a:blip>
          <a:stretch>
            <a:fillRect/>
          </a:stretch>
        </p:blipFill>
        <p:spPr>
          <a:xfrm>
            <a:off x="7408421" y="2725399"/>
            <a:ext cx="2985048" cy="2496927"/>
          </a:xfrm>
          <a:prstGeom prst="rect">
            <a:avLst/>
          </a:prstGeom>
        </p:spPr>
      </p:pic>
      <p:sp>
        <p:nvSpPr>
          <p:cNvPr id="37" name="Rounded Rectangle 36"/>
          <p:cNvSpPr/>
          <p:nvPr/>
        </p:nvSpPr>
        <p:spPr>
          <a:xfrm>
            <a:off x="8353904" y="3184028"/>
            <a:ext cx="1094081" cy="336605"/>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bg1"/>
                </a:solidFill>
              </a:rPr>
              <a:t>SERVER</a:t>
            </a:r>
          </a:p>
        </p:txBody>
      </p:sp>
      <p:pic>
        <p:nvPicPr>
          <p:cNvPr id="39" name="Picture 38"/>
          <p:cNvPicPr>
            <a:picLocks noChangeAspect="1"/>
          </p:cNvPicPr>
          <p:nvPr/>
        </p:nvPicPr>
        <p:blipFill>
          <a:blip r:embed="rId14">
            <a:extLst>
              <a:ext uri="{BEBA8EAE-BF5A-486C-A8C5-ECC9F3942E4B}">
                <a14:imgProps xmlns:a14="http://schemas.microsoft.com/office/drawing/2010/main">
                  <a14:imgLayer r:embed="rId15">
                    <a14:imgEffect>
                      <a14:backgroundRemoval t="0" b="89778" l="0" r="100000"/>
                    </a14:imgEffect>
                  </a14:imgLayer>
                </a14:imgProps>
              </a:ext>
            </a:extLst>
          </a:blip>
          <a:stretch>
            <a:fillRect/>
          </a:stretch>
        </p:blipFill>
        <p:spPr>
          <a:xfrm>
            <a:off x="9297975" y="326528"/>
            <a:ext cx="2857500" cy="2857500"/>
          </a:xfrm>
          <a:prstGeom prst="rect">
            <a:avLst/>
          </a:prstGeom>
        </p:spPr>
      </p:pic>
      <p:sp>
        <p:nvSpPr>
          <p:cNvPr id="40" name="Rounded Rectangle 39"/>
          <p:cNvSpPr/>
          <p:nvPr/>
        </p:nvSpPr>
        <p:spPr>
          <a:xfrm>
            <a:off x="10179684" y="488680"/>
            <a:ext cx="1094081" cy="336605"/>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bg1"/>
                </a:solidFill>
              </a:rPr>
              <a:t>YOU</a:t>
            </a:r>
          </a:p>
        </p:txBody>
      </p:sp>
      <p:sp>
        <p:nvSpPr>
          <p:cNvPr id="41" name="Left Brace 40"/>
          <p:cNvSpPr/>
          <p:nvPr/>
        </p:nvSpPr>
        <p:spPr>
          <a:xfrm rot="5400000">
            <a:off x="3565787" y="837780"/>
            <a:ext cx="467934" cy="5879201"/>
          </a:xfrm>
          <a:prstGeom prst="leftBrace">
            <a:avLst>
              <a:gd name="adj1" fmla="val 112611"/>
              <a:gd name="adj2" fmla="val 50000"/>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Rounded Rectangle 41"/>
          <p:cNvSpPr/>
          <p:nvPr/>
        </p:nvSpPr>
        <p:spPr>
          <a:xfrm>
            <a:off x="3253769" y="3168896"/>
            <a:ext cx="1094081" cy="336605"/>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bg1"/>
                </a:solidFill>
              </a:rPr>
              <a:t>CLUSTER</a:t>
            </a:r>
          </a:p>
        </p:txBody>
      </p:sp>
      <p:cxnSp>
        <p:nvCxnSpPr>
          <p:cNvPr id="44" name="Straight Arrow Connector 43"/>
          <p:cNvCxnSpPr/>
          <p:nvPr/>
        </p:nvCxnSpPr>
        <p:spPr>
          <a:xfrm flipH="1">
            <a:off x="9447985" y="2590800"/>
            <a:ext cx="945484" cy="778933"/>
          </a:xfrm>
          <a:prstGeom prst="straightConnector1">
            <a:avLst/>
          </a:prstGeom>
          <a:ln w="57150">
            <a:solidFill>
              <a:schemeClr val="accent1">
                <a:lumMod val="60000"/>
                <a:lumOff val="40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7015446" y="4639963"/>
            <a:ext cx="945484" cy="778933"/>
          </a:xfrm>
          <a:prstGeom prst="straightConnector1">
            <a:avLst/>
          </a:prstGeom>
          <a:ln w="57150">
            <a:solidFill>
              <a:schemeClr val="accent1">
                <a:lumMod val="60000"/>
                <a:lumOff val="40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7257091" y="4751535"/>
            <a:ext cx="1243442" cy="1033060"/>
          </a:xfrm>
          <a:prstGeom prst="straightConnector1">
            <a:avLst/>
          </a:prstGeom>
          <a:ln w="57150">
            <a:solidFill>
              <a:schemeClr val="accent1">
                <a:lumMod val="60000"/>
                <a:lumOff val="40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flipV="1">
            <a:off x="9997776" y="2556933"/>
            <a:ext cx="1243442" cy="1033060"/>
          </a:xfrm>
          <a:prstGeom prst="straightConnector1">
            <a:avLst/>
          </a:prstGeom>
          <a:ln w="57150">
            <a:solidFill>
              <a:schemeClr val="accent1">
                <a:lumMod val="60000"/>
                <a:lumOff val="40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3039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17156"/>
            <a:ext cx="10515600" cy="1325563"/>
          </a:xfrm>
        </p:spPr>
        <p:txBody>
          <a:bodyPr/>
          <a:lstStyle/>
          <a:p>
            <a:r>
              <a:rPr lang="en-US" dirty="0">
                <a:solidFill>
                  <a:schemeClr val="bg1"/>
                </a:solidFill>
              </a:rPr>
              <a:t>Just one example, from Ohio</a:t>
            </a:r>
            <a:r>
              <a:rPr lang="is-IS" dirty="0">
                <a:solidFill>
                  <a:schemeClr val="bg1"/>
                </a:solidFill>
              </a:rPr>
              <a:t>…</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950985" y="1148528"/>
            <a:ext cx="7464595" cy="5345265"/>
          </a:xfrm>
          <a:prstGeom prst="rect">
            <a:avLst/>
          </a:prstGeom>
        </p:spPr>
      </p:pic>
      <p:sp>
        <p:nvSpPr>
          <p:cNvPr id="6" name="Rectangle 5"/>
          <p:cNvSpPr/>
          <p:nvPr/>
        </p:nvSpPr>
        <p:spPr>
          <a:xfrm>
            <a:off x="109780" y="6488668"/>
            <a:ext cx="11244020" cy="307777"/>
          </a:xfrm>
          <a:prstGeom prst="rect">
            <a:avLst/>
          </a:prstGeom>
        </p:spPr>
        <p:txBody>
          <a:bodyPr wrap="square">
            <a:spAutoFit/>
          </a:bodyPr>
          <a:lstStyle/>
          <a:p>
            <a:r>
              <a:rPr lang="en-US" sz="1400">
                <a:solidFill>
                  <a:schemeClr val="bg1"/>
                </a:solidFill>
              </a:rPr>
              <a:t>Image Source: https</a:t>
            </a:r>
            <a:r>
              <a:rPr lang="en-US" sz="1400" dirty="0">
                <a:solidFill>
                  <a:schemeClr val="bg1"/>
                </a:solidFill>
              </a:rPr>
              <a:t>://</a:t>
            </a:r>
            <a:r>
              <a:rPr lang="en-US" sz="1400" dirty="0" err="1">
                <a:solidFill>
                  <a:schemeClr val="bg1"/>
                </a:solidFill>
              </a:rPr>
              <a:t>www.osc.edu</a:t>
            </a:r>
            <a:r>
              <a:rPr lang="en-US" sz="1400" dirty="0">
                <a:solidFill>
                  <a:schemeClr val="bg1"/>
                </a:solidFill>
              </a:rPr>
              <a:t>/resources/</a:t>
            </a:r>
            <a:r>
              <a:rPr lang="en-US" sz="1400" dirty="0" err="1">
                <a:solidFill>
                  <a:schemeClr val="bg1"/>
                </a:solidFill>
              </a:rPr>
              <a:t>technical_support</a:t>
            </a:r>
            <a:r>
              <a:rPr lang="en-US" sz="1400" dirty="0">
                <a:solidFill>
                  <a:schemeClr val="bg1"/>
                </a:solidFill>
              </a:rPr>
              <a:t>/supercomputers/</a:t>
            </a:r>
            <a:r>
              <a:rPr lang="en-US" sz="1400" dirty="0" err="1">
                <a:solidFill>
                  <a:schemeClr val="bg1"/>
                </a:solidFill>
              </a:rPr>
              <a:t>oakley</a:t>
            </a:r>
            <a:endParaRPr lang="en-US" sz="1400" dirty="0">
              <a:solidFill>
                <a:schemeClr val="bg1"/>
              </a:solidFill>
            </a:endParaRPr>
          </a:p>
        </p:txBody>
      </p:sp>
    </p:spTree>
    <p:extLst>
      <p:ext uri="{BB962C8B-B14F-4D97-AF65-F5344CB8AC3E}">
        <p14:creationId xmlns:p14="http://schemas.microsoft.com/office/powerpoint/2010/main" val="1535253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090" y="-208312"/>
            <a:ext cx="10515600" cy="1325563"/>
          </a:xfrm>
        </p:spPr>
        <p:txBody>
          <a:bodyPr/>
          <a:lstStyle/>
          <a:p>
            <a:r>
              <a:rPr lang="en-US" dirty="0">
                <a:solidFill>
                  <a:schemeClr val="bg1"/>
                </a:solidFill>
              </a:rPr>
              <a:t>Another example (from NYU):</a:t>
            </a:r>
          </a:p>
        </p:txBody>
      </p:sp>
      <p:pic>
        <p:nvPicPr>
          <p:cNvPr id="3" name="Picture 2"/>
          <p:cNvPicPr>
            <a:picLocks noChangeAspect="1"/>
          </p:cNvPicPr>
          <p:nvPr/>
        </p:nvPicPr>
        <p:blipFill>
          <a:blip r:embed="rId2"/>
          <a:stretch>
            <a:fillRect/>
          </a:stretch>
        </p:blipFill>
        <p:spPr>
          <a:xfrm>
            <a:off x="218268" y="914400"/>
            <a:ext cx="10479422" cy="5635823"/>
          </a:xfrm>
          <a:prstGeom prst="rect">
            <a:avLst/>
          </a:prstGeom>
        </p:spPr>
      </p:pic>
      <p:sp>
        <p:nvSpPr>
          <p:cNvPr id="4" name="Rectangle 3"/>
          <p:cNvSpPr/>
          <p:nvPr/>
        </p:nvSpPr>
        <p:spPr>
          <a:xfrm>
            <a:off x="0" y="6550223"/>
            <a:ext cx="11157488" cy="307777"/>
          </a:xfrm>
          <a:prstGeom prst="rect">
            <a:avLst/>
          </a:prstGeom>
        </p:spPr>
        <p:txBody>
          <a:bodyPr wrap="square">
            <a:spAutoFit/>
          </a:bodyPr>
          <a:lstStyle/>
          <a:p>
            <a:r>
              <a:rPr lang="en-US" sz="1400" dirty="0">
                <a:solidFill>
                  <a:schemeClr val="bg1"/>
                </a:solidFill>
              </a:rPr>
              <a:t>Image source: https://</a:t>
            </a:r>
            <a:r>
              <a:rPr lang="en-US" sz="1400" dirty="0" err="1">
                <a:solidFill>
                  <a:schemeClr val="bg1"/>
                </a:solidFill>
              </a:rPr>
              <a:t>wikis.nyu.edu</a:t>
            </a:r>
            <a:r>
              <a:rPr lang="en-US" sz="1400" dirty="0">
                <a:solidFill>
                  <a:schemeClr val="bg1"/>
                </a:solidFill>
              </a:rPr>
              <a:t>/display/NYUHPC/</a:t>
            </a:r>
            <a:r>
              <a:rPr lang="en-US" sz="1400" dirty="0" err="1">
                <a:solidFill>
                  <a:schemeClr val="bg1"/>
                </a:solidFill>
              </a:rPr>
              <a:t>Login+and+Compute+Nodes</a:t>
            </a:r>
            <a:endParaRPr lang="en-US" sz="1400" dirty="0">
              <a:solidFill>
                <a:schemeClr val="bg1"/>
              </a:solidFill>
            </a:endParaRPr>
          </a:p>
        </p:txBody>
      </p:sp>
      <p:sp>
        <p:nvSpPr>
          <p:cNvPr id="5" name="Rectangle 4">
            <a:extLst>
              <a:ext uri="{FF2B5EF4-FFF2-40B4-BE49-F238E27FC236}">
                <a16:creationId xmlns:a16="http://schemas.microsoft.com/office/drawing/2014/main" id="{AA8AA621-2FAA-5D4C-B1BF-A554BD2BB0EF}"/>
              </a:ext>
            </a:extLst>
          </p:cNvPr>
          <p:cNvSpPr/>
          <p:nvPr/>
        </p:nvSpPr>
        <p:spPr>
          <a:xfrm>
            <a:off x="5763216" y="3244334"/>
            <a:ext cx="665567" cy="369332"/>
          </a:xfrm>
          <a:prstGeom prst="rect">
            <a:avLst/>
          </a:prstGeom>
        </p:spPr>
        <p:txBody>
          <a:bodyPr wrap="none">
            <a:spAutoFit/>
          </a:bodyPr>
          <a:lstStyle/>
          <a:p>
            <a:r>
              <a:rPr lang="en-US" dirty="0">
                <a:solidFill>
                  <a:srgbClr val="000000"/>
                </a:solidFill>
                <a:latin typeface="Calibri" panose="020F0502020204030204" pitchFamily="34" charset="0"/>
              </a:rPr>
              <a:t>done</a:t>
            </a:r>
            <a:endParaRPr lang="en-US" dirty="0"/>
          </a:p>
        </p:txBody>
      </p:sp>
    </p:spTree>
    <p:extLst>
      <p:ext uri="{BB962C8B-B14F-4D97-AF65-F5344CB8AC3E}">
        <p14:creationId xmlns:p14="http://schemas.microsoft.com/office/powerpoint/2010/main" val="11241949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5098</TotalTime>
  <Words>667</Words>
  <Application>Microsoft Macintosh PowerPoint</Application>
  <PresentationFormat>Widescreen</PresentationFormat>
  <Paragraphs>53</Paragraphs>
  <Slides>17</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Server/cluster/cloud terminology and introduction to HPC</vt:lpstr>
      <vt:lpstr>First, the “basics”…</vt:lpstr>
      <vt:lpstr>PowerPoint Presentation</vt:lpstr>
      <vt:lpstr>In reality…</vt:lpstr>
      <vt:lpstr>PowerPoint Presentation</vt:lpstr>
      <vt:lpstr>PowerPoint Presentation</vt:lpstr>
      <vt:lpstr>Nodes, servers, and cores! Oh my!  (And clusters and CPU’s and jobs and threads and RAM and…)</vt:lpstr>
      <vt:lpstr>Just one example, from Ohio…</vt:lpstr>
      <vt:lpstr>Another example (from NYU):</vt:lpstr>
      <vt:lpstr>Major challenge:  Multiple users with multiple diverse jobs + LIMITED RESOURCES</vt:lpstr>
      <vt:lpstr>Major challenge:  Multiple users with multiple diverse jobs + LIMITED RESOURCES</vt:lpstr>
      <vt:lpstr>How much “compute power” does my job require?</vt:lpstr>
      <vt:lpstr>We will re-visit these themes during the hands-on portion of the workshop…coming soon!</vt:lpstr>
      <vt:lpstr>What about Amazon (“The Cloud”)?</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Dealing with ”background” DNA…</dc:title>
  <dc:creator>Microsoft Office User</dc:creator>
  <cp:lastModifiedBy>Noelle Noyes</cp:lastModifiedBy>
  <cp:revision>101</cp:revision>
  <dcterms:created xsi:type="dcterms:W3CDTF">2017-11-14T22:13:55Z</dcterms:created>
  <dcterms:modified xsi:type="dcterms:W3CDTF">2024-06-16T13:00:46Z</dcterms:modified>
</cp:coreProperties>
</file>

<file path=docProps/thumbnail.jpeg>
</file>